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86" r:id="rId2"/>
    <p:sldId id="289" r:id="rId3"/>
    <p:sldId id="294" r:id="rId4"/>
    <p:sldId id="297" r:id="rId5"/>
    <p:sldId id="296" r:id="rId6"/>
    <p:sldId id="295" r:id="rId7"/>
    <p:sldId id="293" r:id="rId8"/>
    <p:sldId id="287" r:id="rId9"/>
    <p:sldId id="270" r:id="rId10"/>
    <p:sldId id="291" r:id="rId11"/>
    <p:sldId id="292" r:id="rId12"/>
    <p:sldId id="288" r:id="rId13"/>
    <p:sldId id="275" r:id="rId14"/>
    <p:sldId id="290" r:id="rId15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7331" autoAdjust="0"/>
  </p:normalViewPr>
  <p:slideViewPr>
    <p:cSldViewPr>
      <p:cViewPr varScale="1">
        <p:scale>
          <a:sx n="209" d="100"/>
          <a:sy n="209" d="100"/>
        </p:scale>
        <p:origin x="46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Budynek standardowy 
przed 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83-4B62-A09C-63E966D63FB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Budynek standardowy 
obecnie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83-4B62-A09C-63E966D63FB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Budynek energooszczędny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83-4B62-A09C-63E966D63FB6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Budynek pasywny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D6-4D65-B350-2302FF818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6973952"/>
        <c:axId val="36992128"/>
      </c:barChart>
      <c:catAx>
        <c:axId val="3697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992128"/>
        <c:crosses val="autoZero"/>
        <c:auto val="1"/>
        <c:lblAlgn val="ctr"/>
        <c:lblOffset val="100"/>
        <c:noMultiLvlLbl val="0"/>
      </c:catAx>
      <c:valAx>
        <c:axId val="3699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kWh/m2/rok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97395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9C254-8D34-4777-9263-2A322EB5E579}" type="datetimeFigureOut">
              <a:rPr lang="pl-PL" smtClean="0"/>
              <a:t>26.03.2019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5B448-654E-468E-B683-AB0C423C81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92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CB7B-F5CC-4D2A-A362-A7F4F92BE1D0}" type="datetime1">
              <a:rPr lang="pl-PL" smtClean="0"/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128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99C6-276E-4EA0-9CDD-C0C4F945E98E}" type="datetime1">
              <a:rPr lang="pl-PL" smtClean="0"/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54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B411-D647-4936-8106-E73AA9581396}" type="datetime1">
              <a:rPr lang="pl-PL" smtClean="0"/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05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AE36-C7D9-4F60-BCD9-89393343D423}" type="datetime1">
              <a:rPr lang="pl-PL" smtClean="0"/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2240" y="4803998"/>
            <a:ext cx="2133600" cy="273844"/>
          </a:xfrm>
        </p:spPr>
        <p:txBody>
          <a:bodyPr/>
          <a:lstStyle>
            <a:lvl1pPr>
              <a:defRPr sz="1400"/>
            </a:lvl1pPr>
          </a:lstStyle>
          <a:p>
            <a:fld id="{04395C10-A6B2-4492-BE8F-966D684FE60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72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4B02-3A04-433E-A71A-9C95DF7FBDE9}" type="datetime1">
              <a:rPr lang="pl-PL" smtClean="0"/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24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DE2B-BF9D-4FD5-A334-61DEDAF827BC}" type="datetime1">
              <a:rPr lang="pl-PL" smtClean="0"/>
              <a:t>26.03.2019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76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DF6E-0756-424D-ABE2-CDCE7A66A388}" type="datetime1">
              <a:rPr lang="pl-PL" smtClean="0"/>
              <a:t>26.03.2019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507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ECCB-0986-4877-A91C-2D4A9B678234}" type="datetime1">
              <a:rPr lang="pl-PL" smtClean="0"/>
              <a:t>26.03.2019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56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13EF-9037-49BD-AB86-0676FF4AD738}" type="datetime1">
              <a:rPr lang="pl-PL" smtClean="0"/>
              <a:t>26.03.2019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0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8E63-1AC4-4471-80AF-41BC4BC824FE}" type="datetime1">
              <a:rPr lang="pl-PL" smtClean="0"/>
              <a:t>26.03.2019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17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6D0-BBA7-409B-A849-95D9BF734C60}" type="datetime1">
              <a:rPr lang="pl-PL" smtClean="0"/>
              <a:t>26.03.2019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90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43D3-A4AF-45E9-BBA1-5B3704B82F58}" type="datetime1">
              <a:rPr lang="pl-PL" smtClean="0"/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95C10-A6B2-4492-BE8F-966D684FE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99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2660" y="339502"/>
            <a:ext cx="8075240" cy="723727"/>
          </a:xfrm>
        </p:spPr>
        <p:txBody>
          <a:bodyPr>
            <a:normAutofit/>
          </a:bodyPr>
          <a:lstStyle/>
          <a:p>
            <a:r>
              <a:rPr lang="pl-PL" sz="2800" b="1" dirty="0"/>
              <a:t>„Budowa Gminnego Przedszkola w Rogowie”</a:t>
            </a:r>
            <a:endParaRPr lang="pl-PL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200150"/>
            <a:ext cx="7920880" cy="3603847"/>
          </a:xfrm>
        </p:spPr>
        <p:txBody>
          <a:bodyPr>
            <a:normAutofit/>
          </a:bodyPr>
          <a:lstStyle/>
          <a:p>
            <a:endParaRPr lang="pl-PL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l-PL" sz="2400" dirty="0">
              <a:latin typeface="Century Gothic" panose="020B0502020202020204" pitchFamily="34" charset="0"/>
            </a:endParaRPr>
          </a:p>
          <a:p>
            <a:endParaRPr lang="pl-PL" sz="2400" dirty="0">
              <a:latin typeface="Century Gothic" panose="020B0502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1</a:t>
            </a:fld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C64453-9BE9-6745-B69A-670239E00896}"/>
              </a:ext>
            </a:extLst>
          </p:cNvPr>
          <p:cNvSpPr txBox="1"/>
          <p:nvPr/>
        </p:nvSpPr>
        <p:spPr>
          <a:xfrm>
            <a:off x="3657600" y="166116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F16012C-E905-465E-A81E-61922223E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324302"/>
            <a:ext cx="1425580" cy="15841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31589"/>
            <a:ext cx="5544616" cy="369825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577562" y="1337994"/>
            <a:ext cx="1245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Gmina </a:t>
            </a:r>
          </a:p>
          <a:p>
            <a:r>
              <a:rPr lang="pl-PL" sz="2800" b="1" dirty="0"/>
              <a:t>Rogów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41" y="4476750"/>
            <a:ext cx="57531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9501"/>
            <a:ext cx="8075240" cy="72372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Century Gothic" panose="020B0502020202020204" pitchFamily="34" charset="0"/>
              </a:rPr>
              <a:t>Rozwiązania techniczne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10</a:t>
            </a:fld>
            <a:endParaRPr lang="pl-PL"/>
          </a:p>
        </p:txBody>
      </p:sp>
      <p:pic>
        <p:nvPicPr>
          <p:cNvPr id="11" name="Obraz 10" descr="Obraz zawierający tekst, mapa&#10;&#10;Opis wygenerowany automatycznie">
            <a:extLst>
              <a:ext uri="{FF2B5EF4-FFF2-40B4-BE49-F238E27FC236}">
                <a16:creationId xmlns:a16="http://schemas.microsoft.com/office/drawing/2014/main" id="{86BEF4C2-2AD0-4A86-B407-18A4A53AA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16326"/>
            <a:ext cx="4464496" cy="3333490"/>
          </a:xfrm>
          <a:prstGeom prst="rect">
            <a:avLst/>
          </a:prstGeom>
        </p:spPr>
      </p:pic>
      <p:pic>
        <p:nvPicPr>
          <p:cNvPr id="9218" name="Picture 2" descr="C:\Users\skryscinski\Desktop\Przetargi 2018\PROMOCJA ROGÓW\belka Rogó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98" y="4476750"/>
            <a:ext cx="57531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1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9501"/>
            <a:ext cx="8075240" cy="72372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Century Gothic" panose="020B0502020202020204" pitchFamily="34" charset="0"/>
              </a:rPr>
              <a:t>Rozwiązania techniczne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11</a:t>
            </a:fld>
            <a:endParaRPr lang="pl-PL"/>
          </a:p>
        </p:txBody>
      </p:sp>
      <p:pic>
        <p:nvPicPr>
          <p:cNvPr id="5" name="Obraz 4" descr="Obraz zawierający tekst, mapa&#10;&#10;Opis wygenerowany automatycznie">
            <a:extLst>
              <a:ext uri="{FF2B5EF4-FFF2-40B4-BE49-F238E27FC236}">
                <a16:creationId xmlns:a16="http://schemas.microsoft.com/office/drawing/2014/main" id="{62C17F54-1168-43BE-A684-FAE9B13E1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63227"/>
            <a:ext cx="4536504" cy="3296526"/>
          </a:xfrm>
          <a:prstGeom prst="rect">
            <a:avLst/>
          </a:prstGeom>
        </p:spPr>
      </p:pic>
      <p:pic>
        <p:nvPicPr>
          <p:cNvPr id="10242" name="Picture 2" descr="C:\Users\skryscinski\Desktop\Przetargi 2018\PROMOCJA ROGÓW\belka Rogó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33" y="4476750"/>
            <a:ext cx="57531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8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9501"/>
            <a:ext cx="8075240" cy="72372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Century Gothic" panose="020B0502020202020204" pitchFamily="34" charset="0"/>
              </a:rPr>
              <a:t>Rozwiązania techniczne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12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86DF8A0-5949-440E-8043-2B54D30C13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69"/>
          <a:stretch/>
        </p:blipFill>
        <p:spPr>
          <a:xfrm>
            <a:off x="4765296" y="1275606"/>
            <a:ext cx="4100544" cy="2940373"/>
          </a:xfrm>
          <a:prstGeom prst="rect">
            <a:avLst/>
          </a:prstGeom>
        </p:spPr>
      </p:pic>
      <p:pic>
        <p:nvPicPr>
          <p:cNvPr id="3" name="Obraz 12">
            <a:extLst>
              <a:ext uri="{FF2B5EF4-FFF2-40B4-BE49-F238E27FC236}">
                <a16:creationId xmlns:a16="http://schemas.microsoft.com/office/drawing/2014/main" id="{D49865D5-BE71-2348-A2A1-231B7F489B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3" y="1275606"/>
            <a:ext cx="3917853" cy="2940373"/>
          </a:xfrm>
          <a:prstGeom prst="rect">
            <a:avLst/>
          </a:prstGeom>
        </p:spPr>
      </p:pic>
      <p:pic>
        <p:nvPicPr>
          <p:cNvPr id="11266" name="Picture 2" descr="C:\Users\skryscinski\Desktop\Przetargi 2018\PROMOCJA ROGÓW\belka Rogó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476750"/>
            <a:ext cx="57531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211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9501"/>
            <a:ext cx="8075240" cy="72372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Century Gothic" panose="020B0502020202020204" pitchFamily="34" charset="0"/>
              </a:rPr>
              <a:t>Rozwiązania techniczne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13</a:t>
            </a:fld>
            <a:endParaRPr lang="pl-PL"/>
          </a:p>
        </p:txBody>
      </p:sp>
      <p:pic>
        <p:nvPicPr>
          <p:cNvPr id="8" name="Obraz 7" descr="Obraz zawierający zrzut ekranu&#10;&#10;Opis wygenerowany automatycznie">
            <a:extLst>
              <a:ext uri="{FF2B5EF4-FFF2-40B4-BE49-F238E27FC236}">
                <a16:creationId xmlns:a16="http://schemas.microsoft.com/office/drawing/2014/main" id="{54439BF1-EF56-410F-9694-225410E5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63228"/>
            <a:ext cx="6840760" cy="38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6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9501"/>
            <a:ext cx="8075240" cy="72372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Century Gothic" panose="020B0502020202020204" pitchFamily="34" charset="0"/>
              </a:rPr>
              <a:t>Rozwiązania techniczne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14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C2B423A-BA53-4B69-96DA-EC92187CB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9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200150"/>
            <a:ext cx="7920880" cy="3603847"/>
          </a:xfrm>
        </p:spPr>
        <p:txBody>
          <a:bodyPr>
            <a:normAutofit/>
          </a:bodyPr>
          <a:lstStyle/>
          <a:p>
            <a:endParaRPr lang="pl-PL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l-PL" sz="2400" dirty="0">
              <a:latin typeface="Century Gothic" panose="020B0502020202020204" pitchFamily="34" charset="0"/>
            </a:endParaRPr>
          </a:p>
          <a:p>
            <a:endParaRPr lang="pl-PL" sz="2400" dirty="0">
              <a:latin typeface="Century Gothic" panose="020B0502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2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02660" y="339502"/>
            <a:ext cx="8075240" cy="72372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Century Gothic" panose="020B0502020202020204" pitchFamily="34" charset="0"/>
              </a:rPr>
              <a:t> Definicja budynku pasywnego RPO WŁ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223120" y="1200151"/>
            <a:ext cx="7920880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pl-PL" sz="5200" dirty="0"/>
              <a:t>Przez pasywny budynek użyteczności publicznej rozumie się budynek o ściśle określonych parametrach, dotyczących zapotrzebowania na energię oraz rozwiązaniach budowlanych i instalacyjnych, w którym komfort cieplny uzyskuje się przy </a:t>
            </a:r>
            <a:r>
              <a:rPr lang="pl-PL" sz="5200" b="1" dirty="0"/>
              <a:t>sezonowym zużyciu ciepła na ogrzewanie na poziomie 15 kWh/(m</a:t>
            </a:r>
            <a:r>
              <a:rPr lang="pl-PL" sz="5200" b="1" baseline="30000" dirty="0"/>
              <a:t>2</a:t>
            </a:r>
            <a:r>
              <a:rPr lang="pl-PL" sz="5200" b="1" dirty="0"/>
              <a:t> x rok) </a:t>
            </a:r>
            <a:r>
              <a:rPr lang="pl-PL" sz="5200" dirty="0"/>
              <a:t>wykorzystując jedynie podgrzewane lub ochładzane powietrze zewnętrzne, dostarczane w ilości potrzebnej do osiągnięcia jakości powietrza wewnętrznego. W takim przypadku wskaźnik rocznego zapotrzebowania na nieodnawialną energię pierwotną dla pasywnego budynku użyteczności publicznej nie powinien przekraczać 120 kWh/(m</a:t>
            </a:r>
            <a:r>
              <a:rPr lang="pl-PL" sz="5200" baseline="30000" dirty="0"/>
              <a:t>2</a:t>
            </a:r>
            <a:r>
              <a:rPr lang="pl-PL" sz="5200" dirty="0"/>
              <a:t>rok). Jednocześnie komfort cieplny utrzymywany jest przy małych jednostkowych strumieniach ciepła, dzięki czemu nie jest wymagane stosowanie aktywnych układów ogrzewczych i klimatyzacyjnych. W sposób pasywny wykorzystywane są takie źródła ciepła, jak: osoby przebywające w budynku, urządzenia elektryczne, czy promieniowanie słoneczne. Ponadto odpowiedni komfort cieplny w okresie obniżonych temperatur zewnętrznych zapewnia dogrzewanie powietrza wentylacyjnego. Przegrody zewnętrzne budynku kształtuje się tak, aby zapewnić wysoką izolacyjność całej bryły budynku tj. współczynnik przenikania ciepła U dla ścian zewnętrznych nie większy niż 0,15 W/(m</a:t>
            </a:r>
            <a:r>
              <a:rPr lang="pl-PL" sz="5200" baseline="30000" dirty="0"/>
              <a:t>2</a:t>
            </a:r>
            <a:r>
              <a:rPr lang="pl-PL" sz="5200" dirty="0"/>
              <a:t>xK). Wymagane jest zastosowanie specjalnych pasywnych okien (oszklenie i ramy), dla których współczynnik U jest poniżej 0,80 W/(m</a:t>
            </a:r>
            <a:r>
              <a:rPr lang="pl-PL" sz="5200" baseline="30000" dirty="0"/>
              <a:t>2</a:t>
            </a:r>
            <a:r>
              <a:rPr lang="pl-PL" sz="5200" dirty="0"/>
              <a:t>xK), a współczynnik przepuszczalności energii promieniowania słonecznego przez oszklenie g wynosi około 50%...”</a:t>
            </a:r>
          </a:p>
        </p:txBody>
      </p:sp>
      <p:pic>
        <p:nvPicPr>
          <p:cNvPr id="1026" name="Picture 2" descr="C:\Users\skryscinski\Desktop\Przetargi 2018\PROMOCJA ROGÓW\belka Rogó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76750"/>
            <a:ext cx="57531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39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200150"/>
            <a:ext cx="7920880" cy="3603847"/>
          </a:xfrm>
        </p:spPr>
        <p:txBody>
          <a:bodyPr>
            <a:normAutofit/>
          </a:bodyPr>
          <a:lstStyle/>
          <a:p>
            <a:endParaRPr lang="pl-PL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l-PL" sz="2400" dirty="0">
              <a:latin typeface="Century Gothic" panose="020B0502020202020204" pitchFamily="34" charset="0"/>
            </a:endParaRPr>
          </a:p>
          <a:p>
            <a:endParaRPr lang="pl-PL" sz="2400" dirty="0">
              <a:latin typeface="Century Gothic" panose="020B0502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3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745461" y="461613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Rodzaje energii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117712" y="1203598"/>
            <a:ext cx="7920880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400">
              <a:latin typeface="Century Gothic" panose="020B0502020202020204" pitchFamily="34" charset="0"/>
            </a:endParaRPr>
          </a:p>
          <a:p>
            <a:endParaRPr 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2051" name="Picture 3" descr="C:\Users\skryscinski\Desktop\fg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39" y="1174541"/>
            <a:ext cx="79724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kryscinski\Desktop\Przetargi 2018\PROMOCJA ROGÓW\belka Rogó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69194"/>
            <a:ext cx="57531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26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200150"/>
            <a:ext cx="7920880" cy="3603847"/>
          </a:xfrm>
        </p:spPr>
        <p:txBody>
          <a:bodyPr>
            <a:normAutofit/>
          </a:bodyPr>
          <a:lstStyle/>
          <a:p>
            <a:endParaRPr lang="pl-PL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l-PL" sz="2400" dirty="0">
              <a:latin typeface="Century Gothic" panose="020B0502020202020204" pitchFamily="34" charset="0"/>
            </a:endParaRPr>
          </a:p>
          <a:p>
            <a:endParaRPr lang="pl-PL" sz="2400" dirty="0">
              <a:latin typeface="Century Gothic" panose="020B0502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4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745461" y="461613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Rodzaje energii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117712" y="1203598"/>
            <a:ext cx="7920880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400">
              <a:latin typeface="Century Gothic" panose="020B0502020202020204" pitchFamily="34" charset="0"/>
            </a:endParaRPr>
          </a:p>
          <a:p>
            <a:endParaRPr 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C:\Users\skryscinski\Desktop\dfghy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52" y="1314391"/>
            <a:ext cx="76962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kryscinski\Desktop\Przetargi 2018\PROMOCJA ROGÓW\belka Rogó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471628"/>
            <a:ext cx="57531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6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200150"/>
            <a:ext cx="7920880" cy="3603847"/>
          </a:xfrm>
        </p:spPr>
        <p:txBody>
          <a:bodyPr>
            <a:normAutofit/>
          </a:bodyPr>
          <a:lstStyle/>
          <a:p>
            <a:endParaRPr lang="pl-PL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l-PL" sz="2400" dirty="0">
              <a:latin typeface="Century Gothic" panose="020B0502020202020204" pitchFamily="34" charset="0"/>
            </a:endParaRPr>
          </a:p>
          <a:p>
            <a:endParaRPr lang="pl-PL" sz="2400" dirty="0">
              <a:latin typeface="Century Gothic" panose="020B0502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5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745461" y="461613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Rodzaje energii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117712" y="1203598"/>
            <a:ext cx="7920880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400">
              <a:latin typeface="Century Gothic" panose="020B0502020202020204" pitchFamily="34" charset="0"/>
            </a:endParaRPr>
          </a:p>
          <a:p>
            <a:endParaRPr 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Users\skryscinski\Desktop\rgg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42" y="998676"/>
            <a:ext cx="78676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kryscinski\Desktop\Przetargi 2018\PROMOCJA ROGÓW\belka Rogó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38" y="4476750"/>
            <a:ext cx="57531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1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200150"/>
            <a:ext cx="7920880" cy="3603847"/>
          </a:xfrm>
        </p:spPr>
        <p:txBody>
          <a:bodyPr>
            <a:normAutofit/>
          </a:bodyPr>
          <a:lstStyle/>
          <a:p>
            <a:endParaRPr lang="pl-PL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l-PL" sz="2400" dirty="0">
              <a:latin typeface="Century Gothic" panose="020B0502020202020204" pitchFamily="34" charset="0"/>
            </a:endParaRPr>
          </a:p>
          <a:p>
            <a:endParaRPr lang="pl-PL" sz="2400" dirty="0">
              <a:latin typeface="Century Gothic" panose="020B0502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6</a:t>
            </a:fld>
            <a:endParaRPr lang="pl-PL"/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8F8F137B-B8DC-4D29-9298-AAFD781BD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164355"/>
              </p:ext>
            </p:extLst>
          </p:nvPr>
        </p:nvGraphicFramePr>
        <p:xfrm>
          <a:off x="1931664" y="995735"/>
          <a:ext cx="5976664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446224" y="461613"/>
            <a:ext cx="5482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Zużycie energii na ogrzewanie</a:t>
            </a:r>
          </a:p>
        </p:txBody>
      </p:sp>
      <p:pic>
        <p:nvPicPr>
          <p:cNvPr id="5122" name="Picture 2" descr="C:\Users\skryscinski\Desktop\Przetargi 2018\PROMOCJA ROGÓW\belka Rogó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52" y="4476699"/>
            <a:ext cx="57531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9501"/>
            <a:ext cx="8075240" cy="72372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Century Gothic" panose="020B0502020202020204" pitchFamily="34" charset="0"/>
              </a:rPr>
              <a:t>BILANS ENERGETYCZNY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200150"/>
            <a:ext cx="7920880" cy="3603847"/>
          </a:xfrm>
        </p:spPr>
        <p:txBody>
          <a:bodyPr>
            <a:normAutofit/>
          </a:bodyPr>
          <a:lstStyle/>
          <a:p>
            <a:endParaRPr lang="pl-PL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l-PL" sz="2400" dirty="0">
              <a:latin typeface="Century Gothic" panose="020B0502020202020204" pitchFamily="34" charset="0"/>
            </a:endParaRPr>
          </a:p>
          <a:p>
            <a:endParaRPr lang="pl-PL" sz="2400" dirty="0">
              <a:latin typeface="Century Gothic" panose="020B0502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7</a:t>
            </a:fld>
            <a:endParaRPr lang="pl-PL"/>
          </a:p>
        </p:txBody>
      </p:sp>
      <p:pic>
        <p:nvPicPr>
          <p:cNvPr id="6146" name="Picture 2" descr="C:\Users\skryscinski\Desktop\Przetargi 2018\PROMOCJA ROGÓW\belka Rogó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476750"/>
            <a:ext cx="57531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kryscinski\Desktop\Przetargi 2018\PROMOCJA ROGÓW\prezentacja Rogów\bilans energetycz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31590"/>
            <a:ext cx="70389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9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9501"/>
            <a:ext cx="8075240" cy="72372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Century Gothic" panose="020B0502020202020204" pitchFamily="34" charset="0"/>
              </a:rPr>
              <a:t>BILANS ENERGETYCZNY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200150"/>
            <a:ext cx="7920880" cy="3603847"/>
          </a:xfrm>
        </p:spPr>
        <p:txBody>
          <a:bodyPr>
            <a:normAutofit/>
          </a:bodyPr>
          <a:lstStyle/>
          <a:p>
            <a:endParaRPr lang="pl-PL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l-PL" sz="2400" dirty="0">
              <a:latin typeface="Century Gothic" panose="020B0502020202020204" pitchFamily="34" charset="0"/>
            </a:endParaRPr>
          </a:p>
          <a:p>
            <a:endParaRPr lang="pl-PL" sz="2400" dirty="0">
              <a:latin typeface="Century Gothic" panose="020B0502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8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C7F1D78-D87E-4455-A3D5-FEFCBEFF1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189146"/>
            <a:ext cx="6174510" cy="3335912"/>
          </a:xfrm>
          <a:prstGeom prst="rect">
            <a:avLst/>
          </a:prstGeom>
        </p:spPr>
      </p:pic>
      <p:pic>
        <p:nvPicPr>
          <p:cNvPr id="7170" name="Picture 2" descr="C:\Users\skryscinski\Desktop\Przetargi 2018\PROMOCJA ROGÓW\belka Rogó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21" y="4476750"/>
            <a:ext cx="57531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8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9501"/>
            <a:ext cx="8075240" cy="72372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Century Gothic" panose="020B0502020202020204" pitchFamily="34" charset="0"/>
              </a:rPr>
              <a:t>Dodatkowe wymagania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C10-A6B2-4492-BE8F-966D684FE609}" type="slidenum">
              <a:rPr lang="pl-PL" smtClean="0"/>
              <a:t>9</a:t>
            </a:fld>
            <a:endParaRPr lang="pl-PL"/>
          </a:p>
        </p:txBody>
      </p:sp>
      <p:pic>
        <p:nvPicPr>
          <p:cNvPr id="4098" name="Picture 2" descr="C:\Users\skryscinski\Desktop\ghjklk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03598"/>
            <a:ext cx="75628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skryscinski\Desktop\Przetargi 2018\PROMOCJA ROGÓW\belka Rogó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476750"/>
            <a:ext cx="57531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129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81</Words>
  <Application>Microsoft Office PowerPoint</Application>
  <PresentationFormat>Pokaz na ekranie (16:9)</PresentationFormat>
  <Paragraphs>40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Motyw pakietu Office</vt:lpstr>
      <vt:lpstr>„Budowa Gminnego Przedszkola w Rogowie”</vt:lpstr>
      <vt:lpstr> Definicja budynku pasywnego RPO WŁ</vt:lpstr>
      <vt:lpstr>Prezentacja programu PowerPoint</vt:lpstr>
      <vt:lpstr>Prezentacja programu PowerPoint</vt:lpstr>
      <vt:lpstr>Prezentacja programu PowerPoint</vt:lpstr>
      <vt:lpstr>Prezentacja programu PowerPoint</vt:lpstr>
      <vt:lpstr>BILANS ENERGETYCZNY</vt:lpstr>
      <vt:lpstr>BILANS ENERGETYCZNY</vt:lpstr>
      <vt:lpstr>Dodatkowe wymagania</vt:lpstr>
      <vt:lpstr>Rozwiązania techniczne</vt:lpstr>
      <vt:lpstr>Rozwiązania techniczne</vt:lpstr>
      <vt:lpstr>Rozwiązania techniczne</vt:lpstr>
      <vt:lpstr>Rozwiązania techniczne</vt:lpstr>
      <vt:lpstr>Rozwiązania techniczne</vt:lpstr>
    </vt:vector>
  </TitlesOfParts>
  <Company>PHIN Consulting Sp. z o. 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 firmy/instytucji</dc:title>
  <dc:creator>mzbytniewski</dc:creator>
  <cp:lastModifiedBy>Ryszard Bigoszewski</cp:lastModifiedBy>
  <cp:revision>62</cp:revision>
  <dcterms:created xsi:type="dcterms:W3CDTF">2019-01-14T13:59:01Z</dcterms:created>
  <dcterms:modified xsi:type="dcterms:W3CDTF">2019-03-26T08:53:39Z</dcterms:modified>
</cp:coreProperties>
</file>